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6C306-5726-491C-B067-A8560C78A85C}" type="doc">
      <dgm:prSet loTypeId="urn:microsoft.com/office/officeart/2005/8/layout/hierarchy1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3A5D735-CF4E-4E9A-817E-984B8E566889}">
      <dgm:prSet/>
      <dgm:spPr/>
      <dgm:t>
        <a:bodyPr/>
        <a:lstStyle/>
        <a:p>
          <a:r>
            <a:rPr lang="tr-TR" b="0" i="0" baseline="0" dirty="0">
              <a:solidFill>
                <a:srgbClr val="FF0000"/>
              </a:solidFill>
            </a:rPr>
            <a:t>MYKHAS</a:t>
          </a:r>
          <a:r>
            <a:rPr lang="tr-TR" b="0" i="0" baseline="0" dirty="0"/>
            <a:t> portalı üzerinden belirlenen tarihlerde başvuru yapmanız gerekmektedir.</a:t>
          </a:r>
          <a:endParaRPr lang="en-US" dirty="0"/>
        </a:p>
      </dgm:t>
    </dgm:pt>
    <dgm:pt modelId="{FA132E3E-D946-41B1-9E88-2C45440F1532}" type="parTrans" cxnId="{71AF6334-B608-4587-B7C9-7964DE536F7C}">
      <dgm:prSet/>
      <dgm:spPr/>
      <dgm:t>
        <a:bodyPr/>
        <a:lstStyle/>
        <a:p>
          <a:endParaRPr lang="en-US"/>
        </a:p>
      </dgm:t>
    </dgm:pt>
    <dgm:pt modelId="{459B7425-CA8F-4885-AE89-1398DD3AAC7F}" type="sibTrans" cxnId="{71AF6334-B608-4587-B7C9-7964DE536F7C}">
      <dgm:prSet/>
      <dgm:spPr/>
      <dgm:t>
        <a:bodyPr/>
        <a:lstStyle/>
        <a:p>
          <a:endParaRPr lang="en-US"/>
        </a:p>
      </dgm:t>
    </dgm:pt>
    <dgm:pt modelId="{252C7F4F-798A-417E-AC20-0E18FBA1388E}">
      <dgm:prSet/>
      <dgm:spPr/>
      <dgm:t>
        <a:bodyPr/>
        <a:lstStyle/>
        <a:p>
          <a:r>
            <a:rPr lang="tr-TR" b="0" i="0" baseline="0" dirty="0"/>
            <a:t>Öncelik </a:t>
          </a:r>
          <a:r>
            <a:rPr lang="tr-TR" b="0" i="0" baseline="0" dirty="0">
              <a:solidFill>
                <a:srgbClr val="FF0000"/>
              </a:solidFill>
            </a:rPr>
            <a:t>son sınıf öğrencilerine</a:t>
          </a:r>
          <a:r>
            <a:rPr lang="tr-TR" b="0" i="0" baseline="0" dirty="0"/>
            <a:t> verilmekle birlikte, kota dahilinde tüm lisans öğrencileri faydalanabilecektir.</a:t>
          </a:r>
          <a:endParaRPr lang="en-US" dirty="0"/>
        </a:p>
      </dgm:t>
    </dgm:pt>
    <dgm:pt modelId="{AD46E807-1489-4E87-9153-21036A1D779B}" type="parTrans" cxnId="{5199E378-0A6B-4434-B29F-0C3CADEF9487}">
      <dgm:prSet/>
      <dgm:spPr/>
      <dgm:t>
        <a:bodyPr/>
        <a:lstStyle/>
        <a:p>
          <a:endParaRPr lang="en-US"/>
        </a:p>
      </dgm:t>
    </dgm:pt>
    <dgm:pt modelId="{FCB9FDA6-3735-441B-916D-79292C71FFF0}" type="sibTrans" cxnId="{5199E378-0A6B-4434-B29F-0C3CADEF9487}">
      <dgm:prSet/>
      <dgm:spPr/>
      <dgm:t>
        <a:bodyPr/>
        <a:lstStyle/>
        <a:p>
          <a:endParaRPr lang="en-US"/>
        </a:p>
      </dgm:t>
    </dgm:pt>
    <dgm:pt modelId="{20BAF526-FB2E-42B6-A3AE-076B8083EA84}">
      <dgm:prSet/>
      <dgm:spPr/>
      <dgm:t>
        <a:bodyPr/>
        <a:lstStyle/>
        <a:p>
          <a:r>
            <a:rPr lang="tr-TR" b="0" i="0" baseline="0" dirty="0"/>
            <a:t>Yalnızca, </a:t>
          </a:r>
          <a:r>
            <a:rPr lang="tr-TR" b="0" i="0" baseline="0" dirty="0">
              <a:solidFill>
                <a:srgbClr val="FF0000"/>
              </a:solidFill>
            </a:rPr>
            <a:t>ilan edilen dersler</a:t>
          </a:r>
          <a:r>
            <a:rPr lang="tr-TR" b="0" i="0" baseline="0" dirty="0"/>
            <a:t> için ders saydırma işlemi yapılabilecektir. </a:t>
          </a:r>
          <a:endParaRPr lang="en-US" dirty="0"/>
        </a:p>
      </dgm:t>
    </dgm:pt>
    <dgm:pt modelId="{B9E694D5-A6DE-4FF9-B82E-F74A5AA0B438}" type="parTrans" cxnId="{187E31C4-C6D1-42B7-B7F0-BA970486F992}">
      <dgm:prSet/>
      <dgm:spPr/>
      <dgm:t>
        <a:bodyPr/>
        <a:lstStyle/>
        <a:p>
          <a:endParaRPr lang="en-US"/>
        </a:p>
      </dgm:t>
    </dgm:pt>
    <dgm:pt modelId="{88241BD0-134E-4676-8D40-23A4D54534C4}" type="sibTrans" cxnId="{187E31C4-C6D1-42B7-B7F0-BA970486F992}">
      <dgm:prSet/>
      <dgm:spPr/>
      <dgm:t>
        <a:bodyPr/>
        <a:lstStyle/>
        <a:p>
          <a:endParaRPr lang="en-US"/>
        </a:p>
      </dgm:t>
    </dgm:pt>
    <dgm:pt modelId="{6844036D-6F6B-4345-B939-4C5BCF62AE19}" type="pres">
      <dgm:prSet presAssocID="{1766C306-5726-491C-B067-A8560C78A85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8DFF21C-369E-4432-829E-5BD168840B80}" type="pres">
      <dgm:prSet presAssocID="{83A5D735-CF4E-4E9A-817E-984B8E566889}" presName="hierRoot1" presStyleCnt="0"/>
      <dgm:spPr/>
    </dgm:pt>
    <dgm:pt modelId="{286FAF3E-162B-4493-8EFD-43D1DC60428F}" type="pres">
      <dgm:prSet presAssocID="{83A5D735-CF4E-4E9A-817E-984B8E566889}" presName="composite" presStyleCnt="0"/>
      <dgm:spPr/>
    </dgm:pt>
    <dgm:pt modelId="{D40B208A-AD41-4835-A83B-B027E3360FF6}" type="pres">
      <dgm:prSet presAssocID="{83A5D735-CF4E-4E9A-817E-984B8E566889}" presName="background" presStyleLbl="node0" presStyleIdx="0" presStyleCnt="3"/>
      <dgm:spPr/>
    </dgm:pt>
    <dgm:pt modelId="{D0D77A3E-1B07-4325-B107-500A7F6B3B69}" type="pres">
      <dgm:prSet presAssocID="{83A5D735-CF4E-4E9A-817E-984B8E566889}" presName="text" presStyleLbl="fgAcc0" presStyleIdx="0" presStyleCnt="3">
        <dgm:presLayoutVars>
          <dgm:chPref val="3"/>
        </dgm:presLayoutVars>
      </dgm:prSet>
      <dgm:spPr/>
    </dgm:pt>
    <dgm:pt modelId="{15625A9C-F7FC-4C55-8FE5-52F5F224DD9B}" type="pres">
      <dgm:prSet presAssocID="{83A5D735-CF4E-4E9A-817E-984B8E566889}" presName="hierChild2" presStyleCnt="0"/>
      <dgm:spPr/>
    </dgm:pt>
    <dgm:pt modelId="{AECA188B-778E-45D8-986F-42B1376980E9}" type="pres">
      <dgm:prSet presAssocID="{252C7F4F-798A-417E-AC20-0E18FBA1388E}" presName="hierRoot1" presStyleCnt="0"/>
      <dgm:spPr/>
    </dgm:pt>
    <dgm:pt modelId="{2F508562-9B65-4357-B5D6-CDEDF0737AA5}" type="pres">
      <dgm:prSet presAssocID="{252C7F4F-798A-417E-AC20-0E18FBA1388E}" presName="composite" presStyleCnt="0"/>
      <dgm:spPr/>
    </dgm:pt>
    <dgm:pt modelId="{37BD2BE5-6B1C-49C6-86C6-05851EDC2A79}" type="pres">
      <dgm:prSet presAssocID="{252C7F4F-798A-417E-AC20-0E18FBA1388E}" presName="background" presStyleLbl="node0" presStyleIdx="1" presStyleCnt="3"/>
      <dgm:spPr/>
    </dgm:pt>
    <dgm:pt modelId="{CE85487D-3D41-4E2F-A390-C74620F3FDA1}" type="pres">
      <dgm:prSet presAssocID="{252C7F4F-798A-417E-AC20-0E18FBA1388E}" presName="text" presStyleLbl="fgAcc0" presStyleIdx="1" presStyleCnt="3">
        <dgm:presLayoutVars>
          <dgm:chPref val="3"/>
        </dgm:presLayoutVars>
      </dgm:prSet>
      <dgm:spPr/>
    </dgm:pt>
    <dgm:pt modelId="{B9BFF7E5-D2D7-4ED1-BF91-EBA3D57D7299}" type="pres">
      <dgm:prSet presAssocID="{252C7F4F-798A-417E-AC20-0E18FBA1388E}" presName="hierChild2" presStyleCnt="0"/>
      <dgm:spPr/>
    </dgm:pt>
    <dgm:pt modelId="{4AD09219-F21D-405D-AD40-0DD65AB152E4}" type="pres">
      <dgm:prSet presAssocID="{20BAF526-FB2E-42B6-A3AE-076B8083EA84}" presName="hierRoot1" presStyleCnt="0"/>
      <dgm:spPr/>
    </dgm:pt>
    <dgm:pt modelId="{6EA7BD24-4D38-470F-AF69-34672CB9B1EF}" type="pres">
      <dgm:prSet presAssocID="{20BAF526-FB2E-42B6-A3AE-076B8083EA84}" presName="composite" presStyleCnt="0"/>
      <dgm:spPr/>
    </dgm:pt>
    <dgm:pt modelId="{0BFFB5FE-0DC9-4B62-9332-3C01477D3A89}" type="pres">
      <dgm:prSet presAssocID="{20BAF526-FB2E-42B6-A3AE-076B8083EA84}" presName="background" presStyleLbl="node0" presStyleIdx="2" presStyleCnt="3"/>
      <dgm:spPr/>
    </dgm:pt>
    <dgm:pt modelId="{DC0525A4-A773-419D-9CDD-07170F3441BC}" type="pres">
      <dgm:prSet presAssocID="{20BAF526-FB2E-42B6-A3AE-076B8083EA84}" presName="text" presStyleLbl="fgAcc0" presStyleIdx="2" presStyleCnt="3">
        <dgm:presLayoutVars>
          <dgm:chPref val="3"/>
        </dgm:presLayoutVars>
      </dgm:prSet>
      <dgm:spPr/>
    </dgm:pt>
    <dgm:pt modelId="{8E6EF68D-98D6-47A0-96B9-40990576D643}" type="pres">
      <dgm:prSet presAssocID="{20BAF526-FB2E-42B6-A3AE-076B8083EA84}" presName="hierChild2" presStyleCnt="0"/>
      <dgm:spPr/>
    </dgm:pt>
  </dgm:ptLst>
  <dgm:cxnLst>
    <dgm:cxn modelId="{EB2E3834-13D8-4A41-858E-B585066FAF41}" type="presOf" srcId="{20BAF526-FB2E-42B6-A3AE-076B8083EA84}" destId="{DC0525A4-A773-419D-9CDD-07170F3441BC}" srcOrd="0" destOrd="0" presId="urn:microsoft.com/office/officeart/2005/8/layout/hierarchy1"/>
    <dgm:cxn modelId="{71AF6334-B608-4587-B7C9-7964DE536F7C}" srcId="{1766C306-5726-491C-B067-A8560C78A85C}" destId="{83A5D735-CF4E-4E9A-817E-984B8E566889}" srcOrd="0" destOrd="0" parTransId="{FA132E3E-D946-41B1-9E88-2C45440F1532}" sibTransId="{459B7425-CA8F-4885-AE89-1398DD3AAC7F}"/>
    <dgm:cxn modelId="{5199E378-0A6B-4434-B29F-0C3CADEF9487}" srcId="{1766C306-5726-491C-B067-A8560C78A85C}" destId="{252C7F4F-798A-417E-AC20-0E18FBA1388E}" srcOrd="1" destOrd="0" parTransId="{AD46E807-1489-4E87-9153-21036A1D779B}" sibTransId="{FCB9FDA6-3735-441B-916D-79292C71FFF0}"/>
    <dgm:cxn modelId="{480AB77A-4FE7-48E2-AE31-364FA8B27EC0}" type="presOf" srcId="{83A5D735-CF4E-4E9A-817E-984B8E566889}" destId="{D0D77A3E-1B07-4325-B107-500A7F6B3B69}" srcOrd="0" destOrd="0" presId="urn:microsoft.com/office/officeart/2005/8/layout/hierarchy1"/>
    <dgm:cxn modelId="{CA9A46A2-87C6-47C7-9A52-8903F27D75F1}" type="presOf" srcId="{252C7F4F-798A-417E-AC20-0E18FBA1388E}" destId="{CE85487D-3D41-4E2F-A390-C74620F3FDA1}" srcOrd="0" destOrd="0" presId="urn:microsoft.com/office/officeart/2005/8/layout/hierarchy1"/>
    <dgm:cxn modelId="{187E31C4-C6D1-42B7-B7F0-BA970486F992}" srcId="{1766C306-5726-491C-B067-A8560C78A85C}" destId="{20BAF526-FB2E-42B6-A3AE-076B8083EA84}" srcOrd="2" destOrd="0" parTransId="{B9E694D5-A6DE-4FF9-B82E-F74A5AA0B438}" sibTransId="{88241BD0-134E-4676-8D40-23A4D54534C4}"/>
    <dgm:cxn modelId="{A7A12BF9-59F2-4750-A961-A989AE5E7A64}" type="presOf" srcId="{1766C306-5726-491C-B067-A8560C78A85C}" destId="{6844036D-6F6B-4345-B939-4C5BCF62AE19}" srcOrd="0" destOrd="0" presId="urn:microsoft.com/office/officeart/2005/8/layout/hierarchy1"/>
    <dgm:cxn modelId="{1E959FAD-AB89-4B07-8F38-F9AC9406647C}" type="presParOf" srcId="{6844036D-6F6B-4345-B939-4C5BCF62AE19}" destId="{38DFF21C-369E-4432-829E-5BD168840B80}" srcOrd="0" destOrd="0" presId="urn:microsoft.com/office/officeart/2005/8/layout/hierarchy1"/>
    <dgm:cxn modelId="{7BE93E02-632A-41FB-A691-3AFE3DADC591}" type="presParOf" srcId="{38DFF21C-369E-4432-829E-5BD168840B80}" destId="{286FAF3E-162B-4493-8EFD-43D1DC60428F}" srcOrd="0" destOrd="0" presId="urn:microsoft.com/office/officeart/2005/8/layout/hierarchy1"/>
    <dgm:cxn modelId="{550A553F-028E-434B-B6EF-AB9A403D93BC}" type="presParOf" srcId="{286FAF3E-162B-4493-8EFD-43D1DC60428F}" destId="{D40B208A-AD41-4835-A83B-B027E3360FF6}" srcOrd="0" destOrd="0" presId="urn:microsoft.com/office/officeart/2005/8/layout/hierarchy1"/>
    <dgm:cxn modelId="{AC8B707F-4E2D-41B9-B2FF-F3D6F439AD95}" type="presParOf" srcId="{286FAF3E-162B-4493-8EFD-43D1DC60428F}" destId="{D0D77A3E-1B07-4325-B107-500A7F6B3B69}" srcOrd="1" destOrd="0" presId="urn:microsoft.com/office/officeart/2005/8/layout/hierarchy1"/>
    <dgm:cxn modelId="{925CAFD4-0E5F-4E51-9119-8125B382CAA8}" type="presParOf" srcId="{38DFF21C-369E-4432-829E-5BD168840B80}" destId="{15625A9C-F7FC-4C55-8FE5-52F5F224DD9B}" srcOrd="1" destOrd="0" presId="urn:microsoft.com/office/officeart/2005/8/layout/hierarchy1"/>
    <dgm:cxn modelId="{3D01FEEE-553B-45ED-8AA5-C7C681E75AC6}" type="presParOf" srcId="{6844036D-6F6B-4345-B939-4C5BCF62AE19}" destId="{AECA188B-778E-45D8-986F-42B1376980E9}" srcOrd="1" destOrd="0" presId="urn:microsoft.com/office/officeart/2005/8/layout/hierarchy1"/>
    <dgm:cxn modelId="{0A817EA6-E08A-4E6E-A7CA-84473E8B2481}" type="presParOf" srcId="{AECA188B-778E-45D8-986F-42B1376980E9}" destId="{2F508562-9B65-4357-B5D6-CDEDF0737AA5}" srcOrd="0" destOrd="0" presId="urn:microsoft.com/office/officeart/2005/8/layout/hierarchy1"/>
    <dgm:cxn modelId="{4BBADC30-7948-414F-B2EB-BB3E9CCA7F4F}" type="presParOf" srcId="{2F508562-9B65-4357-B5D6-CDEDF0737AA5}" destId="{37BD2BE5-6B1C-49C6-86C6-05851EDC2A79}" srcOrd="0" destOrd="0" presId="urn:microsoft.com/office/officeart/2005/8/layout/hierarchy1"/>
    <dgm:cxn modelId="{65320BC2-CF9A-420C-AEC3-DFDDC7E0B9FA}" type="presParOf" srcId="{2F508562-9B65-4357-B5D6-CDEDF0737AA5}" destId="{CE85487D-3D41-4E2F-A390-C74620F3FDA1}" srcOrd="1" destOrd="0" presId="urn:microsoft.com/office/officeart/2005/8/layout/hierarchy1"/>
    <dgm:cxn modelId="{C457278C-4678-444A-82BA-60B438550D6A}" type="presParOf" srcId="{AECA188B-778E-45D8-986F-42B1376980E9}" destId="{B9BFF7E5-D2D7-4ED1-BF91-EBA3D57D7299}" srcOrd="1" destOrd="0" presId="urn:microsoft.com/office/officeart/2005/8/layout/hierarchy1"/>
    <dgm:cxn modelId="{1F04D87A-28D4-476B-92C3-9D002DD52187}" type="presParOf" srcId="{6844036D-6F6B-4345-B939-4C5BCF62AE19}" destId="{4AD09219-F21D-405D-AD40-0DD65AB152E4}" srcOrd="2" destOrd="0" presId="urn:microsoft.com/office/officeart/2005/8/layout/hierarchy1"/>
    <dgm:cxn modelId="{88BEF832-4350-49C9-9D14-6836C04D434B}" type="presParOf" srcId="{4AD09219-F21D-405D-AD40-0DD65AB152E4}" destId="{6EA7BD24-4D38-470F-AF69-34672CB9B1EF}" srcOrd="0" destOrd="0" presId="urn:microsoft.com/office/officeart/2005/8/layout/hierarchy1"/>
    <dgm:cxn modelId="{37C2512D-99AB-4BD3-863C-A6527B1B44C6}" type="presParOf" srcId="{6EA7BD24-4D38-470F-AF69-34672CB9B1EF}" destId="{0BFFB5FE-0DC9-4B62-9332-3C01477D3A89}" srcOrd="0" destOrd="0" presId="urn:microsoft.com/office/officeart/2005/8/layout/hierarchy1"/>
    <dgm:cxn modelId="{AFAF2708-1C9F-45DB-97AE-DE9D0C7DE757}" type="presParOf" srcId="{6EA7BD24-4D38-470F-AF69-34672CB9B1EF}" destId="{DC0525A4-A773-419D-9CDD-07170F3441BC}" srcOrd="1" destOrd="0" presId="urn:microsoft.com/office/officeart/2005/8/layout/hierarchy1"/>
    <dgm:cxn modelId="{5B0B9D81-E684-4F35-9C76-091F3DB23502}" type="presParOf" srcId="{4AD09219-F21D-405D-AD40-0DD65AB152E4}" destId="{8E6EF68D-98D6-47A0-96B9-40990576D6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B208A-AD41-4835-A83B-B027E3360FF6}">
      <dsp:nvSpPr>
        <dsp:cNvPr id="0" name=""/>
        <dsp:cNvSpPr/>
      </dsp:nvSpPr>
      <dsp:spPr>
        <a:xfrm>
          <a:off x="0" y="540837"/>
          <a:ext cx="2707138" cy="171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D77A3E-1B07-4325-B107-500A7F6B3B69}">
      <dsp:nvSpPr>
        <dsp:cNvPr id="0" name=""/>
        <dsp:cNvSpPr/>
      </dsp:nvSpPr>
      <dsp:spPr>
        <a:xfrm>
          <a:off x="300793" y="826590"/>
          <a:ext cx="2707138" cy="17190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0" i="0" kern="1200" baseline="0" dirty="0">
              <a:solidFill>
                <a:srgbClr val="FF0000"/>
              </a:solidFill>
            </a:rPr>
            <a:t>MYKHAS</a:t>
          </a:r>
          <a:r>
            <a:rPr lang="tr-TR" sz="1700" b="0" i="0" kern="1200" baseline="0" dirty="0"/>
            <a:t> portalı üzerinden belirlenen tarihlerde başvuru yapmanız gerekmektedir.</a:t>
          </a:r>
          <a:endParaRPr lang="en-US" sz="1700" kern="1200" dirty="0"/>
        </a:p>
      </dsp:txBody>
      <dsp:txXfrm>
        <a:off x="351142" y="876939"/>
        <a:ext cx="2606440" cy="1618335"/>
      </dsp:txXfrm>
    </dsp:sp>
    <dsp:sp modelId="{37BD2BE5-6B1C-49C6-86C6-05851EDC2A79}">
      <dsp:nvSpPr>
        <dsp:cNvPr id="0" name=""/>
        <dsp:cNvSpPr/>
      </dsp:nvSpPr>
      <dsp:spPr>
        <a:xfrm>
          <a:off x="3308725" y="540837"/>
          <a:ext cx="2707138" cy="171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85487D-3D41-4E2F-A390-C74620F3FDA1}">
      <dsp:nvSpPr>
        <dsp:cNvPr id="0" name=""/>
        <dsp:cNvSpPr/>
      </dsp:nvSpPr>
      <dsp:spPr>
        <a:xfrm>
          <a:off x="3609518" y="826590"/>
          <a:ext cx="2707138" cy="17190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0" i="0" kern="1200" baseline="0" dirty="0"/>
            <a:t>Öncelik </a:t>
          </a:r>
          <a:r>
            <a:rPr lang="tr-TR" sz="1700" b="0" i="0" kern="1200" baseline="0" dirty="0">
              <a:solidFill>
                <a:srgbClr val="FF0000"/>
              </a:solidFill>
            </a:rPr>
            <a:t>son sınıf öğrencilerine</a:t>
          </a:r>
          <a:r>
            <a:rPr lang="tr-TR" sz="1700" b="0" i="0" kern="1200" baseline="0" dirty="0"/>
            <a:t> verilmekle birlikte, kota dahilinde tüm lisans öğrencileri faydalanabilecektir.</a:t>
          </a:r>
          <a:endParaRPr lang="en-US" sz="1700" kern="1200" dirty="0"/>
        </a:p>
      </dsp:txBody>
      <dsp:txXfrm>
        <a:off x="3659867" y="876939"/>
        <a:ext cx="2606440" cy="1618335"/>
      </dsp:txXfrm>
    </dsp:sp>
    <dsp:sp modelId="{0BFFB5FE-0DC9-4B62-9332-3C01477D3A89}">
      <dsp:nvSpPr>
        <dsp:cNvPr id="0" name=""/>
        <dsp:cNvSpPr/>
      </dsp:nvSpPr>
      <dsp:spPr>
        <a:xfrm>
          <a:off x="6617450" y="540837"/>
          <a:ext cx="2707138" cy="171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0525A4-A773-419D-9CDD-07170F3441BC}">
      <dsp:nvSpPr>
        <dsp:cNvPr id="0" name=""/>
        <dsp:cNvSpPr/>
      </dsp:nvSpPr>
      <dsp:spPr>
        <a:xfrm>
          <a:off x="6918244" y="826590"/>
          <a:ext cx="2707138" cy="17190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0" i="0" kern="1200" baseline="0" dirty="0"/>
            <a:t>Yalnızca, </a:t>
          </a:r>
          <a:r>
            <a:rPr lang="tr-TR" sz="1700" b="0" i="0" kern="1200" baseline="0" dirty="0">
              <a:solidFill>
                <a:srgbClr val="FF0000"/>
              </a:solidFill>
            </a:rPr>
            <a:t>ilan edilen dersler</a:t>
          </a:r>
          <a:r>
            <a:rPr lang="tr-TR" sz="1700" b="0" i="0" kern="1200" baseline="0" dirty="0"/>
            <a:t> için ders saydırma işlemi yapılabilecektir. </a:t>
          </a:r>
          <a:endParaRPr lang="en-US" sz="1700" kern="1200" dirty="0"/>
        </a:p>
      </dsp:txBody>
      <dsp:txXfrm>
        <a:off x="6968593" y="876939"/>
        <a:ext cx="2606440" cy="16183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BA8F0-37F4-4453-AE2A-A7D0CA851C2D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8010B-5770-4694-997A-7750C69EFF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68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8010B-5770-4694-997A-7750C69EFF7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951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6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12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056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970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25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01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642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584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0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8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50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77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59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6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77D1AEF-2D35-41A0-B12F-1DFFB7F706FF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03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oid@khas.edu.t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E98B64-FCC2-25D7-30CB-38E4E56C8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4637" y="1348033"/>
            <a:ext cx="8825658" cy="3825274"/>
          </a:xfrm>
        </p:spPr>
        <p:txBody>
          <a:bodyPr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Kadir Has Üniversitesi</a:t>
            </a:r>
            <a:b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Öğrenci İşleri Direktörlüğü</a:t>
            </a:r>
            <a:b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b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r>
              <a:rPr lang="tr-TR" sz="4800" dirty="0"/>
              <a:t>COURSERA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8413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863E3E-90C1-2B27-3AA7-F87431DF8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EBEBEB"/>
                </a:solidFill>
              </a:rPr>
              <a:t>Başvuru Süreci ve Uygulama Esasları</a:t>
            </a:r>
          </a:p>
        </p:txBody>
      </p:sp>
      <p:graphicFrame>
        <p:nvGraphicFramePr>
          <p:cNvPr id="31" name="İçerik Yer Tutucusu 2">
            <a:extLst>
              <a:ext uri="{FF2B5EF4-FFF2-40B4-BE49-F238E27FC236}">
                <a16:creationId xmlns:a16="http://schemas.microsoft.com/office/drawing/2014/main" id="{41A89AE1-3661-A141-CEF0-D642ED04C4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478538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704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33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272546C-A454-78CC-6FAE-F08920462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en-GB">
                <a:solidFill>
                  <a:srgbClr val="EBEBEB"/>
                </a:solidFill>
              </a:rPr>
              <a:t>Ders Saydırma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FCEFB-550D-1E31-0137-9D359F19F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404040"/>
                </a:solidFill>
              </a:rPr>
              <a:t>Coursera </a:t>
            </a:r>
            <a:r>
              <a:rPr lang="en-GB" sz="2000" dirty="0" err="1">
                <a:solidFill>
                  <a:srgbClr val="404040"/>
                </a:solidFill>
              </a:rPr>
              <a:t>dersleri</a:t>
            </a:r>
            <a:r>
              <a:rPr lang="en-GB" sz="2000" dirty="0">
                <a:solidFill>
                  <a:srgbClr val="404040"/>
                </a:solidFill>
              </a:rPr>
              <a:t> “</a:t>
            </a:r>
            <a:r>
              <a:rPr lang="en-GB" sz="2000" dirty="0" err="1">
                <a:solidFill>
                  <a:srgbClr val="FF0000"/>
                </a:solidFill>
              </a:rPr>
              <a:t>Serbest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”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olarak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saydırabilecektir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  <a:endParaRPr lang="tr-TR" sz="2000" dirty="0">
              <a:solidFill>
                <a:srgbClr val="404040"/>
              </a:solidFill>
            </a:endParaRPr>
          </a:p>
          <a:p>
            <a:r>
              <a:rPr lang="en-GB" sz="2000" dirty="0" err="1">
                <a:solidFill>
                  <a:srgbClr val="404040"/>
                </a:solidFill>
              </a:rPr>
              <a:t>Zorunlu</a:t>
            </a:r>
            <a:r>
              <a:rPr lang="en-GB" sz="2000" dirty="0">
                <a:solidFill>
                  <a:srgbClr val="404040"/>
                </a:solidFill>
              </a:rPr>
              <a:t> ve </a:t>
            </a:r>
            <a:r>
              <a:rPr lang="en-GB" sz="2000" dirty="0" err="1">
                <a:solidFill>
                  <a:srgbClr val="404040"/>
                </a:solidFill>
              </a:rPr>
              <a:t>alan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dersler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yerine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geçmez</a:t>
            </a:r>
            <a:r>
              <a:rPr lang="en-GB" sz="2000" u="sng" dirty="0">
                <a:solidFill>
                  <a:srgbClr val="40404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Öncelikle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anadal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programın</a:t>
            </a:r>
            <a:r>
              <a:rPr lang="tr-TR" sz="2000" dirty="0">
                <a:solidFill>
                  <a:srgbClr val="FF0000"/>
                </a:solidFill>
              </a:rPr>
              <a:t>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saydırılacaktır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Öğrencinin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talebi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üzerine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çift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anadal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programlarında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serbest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olarak</a:t>
            </a:r>
            <a:r>
              <a:rPr lang="en-GB" sz="2000" dirty="0">
                <a:solidFill>
                  <a:srgbClr val="404040"/>
                </a:solidFill>
              </a:rPr>
              <a:t> da </a:t>
            </a:r>
            <a:r>
              <a:rPr lang="en-GB" sz="2000" dirty="0" err="1">
                <a:solidFill>
                  <a:srgbClr val="404040"/>
                </a:solidFill>
              </a:rPr>
              <a:t>saydırılabilir</a:t>
            </a:r>
            <a:r>
              <a:rPr lang="en-GB" sz="2000" dirty="0">
                <a:solidFill>
                  <a:srgbClr val="40404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Yandal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programlarında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serbest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bulunmadığı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için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saydırma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işlemi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tr-TR" sz="2000" u="sng" dirty="0">
                <a:solidFill>
                  <a:srgbClr val="404040"/>
                </a:solidFill>
              </a:rPr>
              <a:t>yapılamayacaktır.</a:t>
            </a:r>
            <a:endParaRPr lang="en-GB" sz="2000" u="sng" dirty="0">
              <a:solidFill>
                <a:srgbClr val="404040"/>
              </a:solidFill>
            </a:endParaRPr>
          </a:p>
          <a:p>
            <a:endParaRPr lang="en-GB" sz="20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54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16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CFAAB1B6-33A5-E7D3-8222-87739858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rgbClr val="EBEBEB"/>
                </a:solidFill>
              </a:rPr>
              <a:t>Ders Kredilendirme Esasları</a:t>
            </a:r>
            <a:endParaRPr lang="en-GB" dirty="0">
              <a:solidFill>
                <a:srgbClr val="EBEBEB"/>
              </a:solidFill>
            </a:endParaRPr>
          </a:p>
        </p:txBody>
      </p:sp>
      <p:sp>
        <p:nvSpPr>
          <p:cNvPr id="25" name="İçerik Yer Tutucusu 2">
            <a:extLst>
              <a:ext uri="{FF2B5EF4-FFF2-40B4-BE49-F238E27FC236}">
                <a16:creationId xmlns:a16="http://schemas.microsoft.com/office/drawing/2014/main" id="{EF8D5DF7-0B32-0BDC-03C3-C01668BEA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25 </a:t>
            </a:r>
            <a:r>
              <a:rPr lang="en-GB" sz="2000" dirty="0" err="1">
                <a:solidFill>
                  <a:srgbClr val="FF0000"/>
                </a:solidFill>
              </a:rPr>
              <a:t>saatlik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bir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yükü</a:t>
            </a:r>
            <a:r>
              <a:rPr lang="en-GB" sz="2000" dirty="0">
                <a:solidFill>
                  <a:srgbClr val="404040"/>
                </a:solidFill>
              </a:rPr>
              <a:t>, </a:t>
            </a:r>
            <a:r>
              <a:rPr lang="en-GB" sz="2000" dirty="0">
                <a:solidFill>
                  <a:srgbClr val="FF0000"/>
                </a:solidFill>
              </a:rPr>
              <a:t>1 AKTS </a:t>
            </a:r>
            <a:r>
              <a:rPr lang="en-GB" sz="2000" dirty="0" err="1">
                <a:solidFill>
                  <a:srgbClr val="404040"/>
                </a:solidFill>
              </a:rPr>
              <a:t>kredi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değeri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taşıyacaktır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</a:p>
          <a:p>
            <a:r>
              <a:rPr lang="en-GB" sz="2000" dirty="0">
                <a:solidFill>
                  <a:srgbClr val="FF0000"/>
                </a:solidFill>
              </a:rPr>
              <a:t>1 AKTS </a:t>
            </a:r>
            <a:r>
              <a:rPr lang="en-GB" sz="2000" dirty="0" err="1">
                <a:solidFill>
                  <a:srgbClr val="404040"/>
                </a:solidFill>
              </a:rPr>
              <a:t>kazanmak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için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minimum 25 </a:t>
            </a:r>
            <a:r>
              <a:rPr lang="en-GB" sz="2000" dirty="0" err="1">
                <a:solidFill>
                  <a:srgbClr val="FF0000"/>
                </a:solidFill>
              </a:rPr>
              <a:t>saatlik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yükü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tamamlanması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gerekmektedir</a:t>
            </a:r>
            <a:r>
              <a:rPr lang="en-GB" sz="2000" dirty="0">
                <a:solidFill>
                  <a:srgbClr val="40404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Toplamda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en</a:t>
            </a:r>
            <a:r>
              <a:rPr lang="en-GB" sz="2000" u="sng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fazla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6 AKTS (150 </a:t>
            </a:r>
            <a:r>
              <a:rPr lang="en-GB" sz="2000" dirty="0" err="1">
                <a:solidFill>
                  <a:srgbClr val="FF0000"/>
                </a:solidFill>
              </a:rPr>
              <a:t>saatlik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iş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yükü</a:t>
            </a:r>
            <a:r>
              <a:rPr lang="en-GB" sz="2000" dirty="0">
                <a:solidFill>
                  <a:srgbClr val="FF0000"/>
                </a:solidFill>
              </a:rPr>
              <a:t>) </a:t>
            </a:r>
            <a:r>
              <a:rPr lang="en-GB" sz="2000" dirty="0" err="1">
                <a:solidFill>
                  <a:srgbClr val="404040"/>
                </a:solidFill>
              </a:rPr>
              <a:t>değerinde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saydırılabilecektir</a:t>
            </a:r>
            <a:r>
              <a:rPr lang="en-GB" sz="2000" dirty="0">
                <a:solidFill>
                  <a:srgbClr val="40404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5818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7C5BE0-90A4-29B6-FC27-2DFAC2D96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38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3561987-0707-206F-F9F7-5B5B17D64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rgbClr val="EBEBEB"/>
                </a:solidFill>
              </a:rPr>
              <a:t>Ders Kredilendirme Esasları</a:t>
            </a:r>
            <a:endParaRPr lang="en-GB">
              <a:solidFill>
                <a:srgbClr val="EBEBEB"/>
              </a:solidFill>
            </a:endParaRPr>
          </a:p>
        </p:txBody>
      </p:sp>
      <p:sp>
        <p:nvSpPr>
          <p:cNvPr id="51" name="İçerik Yer Tutucusu 2">
            <a:extLst>
              <a:ext uri="{FF2B5EF4-FFF2-40B4-BE49-F238E27FC236}">
                <a16:creationId xmlns:a16="http://schemas.microsoft.com/office/drawing/2014/main" id="{AAF43DA3-75E1-5A5D-78BE-8A108E184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 err="1">
                <a:solidFill>
                  <a:srgbClr val="404040"/>
                </a:solidFill>
              </a:rPr>
              <a:t>Örneğin</a:t>
            </a:r>
            <a:r>
              <a:rPr lang="en-GB" sz="2000" dirty="0">
                <a:solidFill>
                  <a:srgbClr val="404040"/>
                </a:solidFill>
              </a:rPr>
              <a:t>:</a:t>
            </a:r>
            <a:endParaRPr lang="tr-TR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 25 saatlik ders = 1 AKTS (Minimum)</a:t>
            </a:r>
            <a:endParaRPr lang="en-GB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 </a:t>
            </a:r>
            <a:r>
              <a:rPr lang="en-GB" sz="2000" dirty="0">
                <a:solidFill>
                  <a:srgbClr val="404040"/>
                </a:solidFill>
              </a:rPr>
              <a:t>75 </a:t>
            </a:r>
            <a:r>
              <a:rPr lang="en-GB" sz="2000" dirty="0" err="1">
                <a:solidFill>
                  <a:srgbClr val="404040"/>
                </a:solidFill>
              </a:rPr>
              <a:t>saatlik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= 3 AKTS</a:t>
            </a:r>
            <a:endParaRPr lang="tr-TR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</a:t>
            </a:r>
            <a:r>
              <a:rPr lang="en-GB" sz="2000" dirty="0">
                <a:solidFill>
                  <a:srgbClr val="404040"/>
                </a:solidFill>
              </a:rPr>
              <a:t>125 </a:t>
            </a:r>
            <a:r>
              <a:rPr lang="en-GB" sz="2000" dirty="0" err="1">
                <a:solidFill>
                  <a:srgbClr val="404040"/>
                </a:solidFill>
              </a:rPr>
              <a:t>saatlik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= 5 AKTS</a:t>
            </a:r>
            <a:endParaRPr lang="tr-TR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</a:t>
            </a:r>
            <a:r>
              <a:rPr lang="en-GB" sz="2000" dirty="0">
                <a:solidFill>
                  <a:srgbClr val="404040"/>
                </a:solidFill>
              </a:rPr>
              <a:t>150 </a:t>
            </a:r>
            <a:r>
              <a:rPr lang="en-GB" sz="2000" dirty="0" err="1">
                <a:solidFill>
                  <a:srgbClr val="404040"/>
                </a:solidFill>
              </a:rPr>
              <a:t>saatlik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= 6 AKTS (</a:t>
            </a:r>
            <a:r>
              <a:rPr lang="en-GB" sz="2000" dirty="0" err="1">
                <a:solidFill>
                  <a:srgbClr val="404040"/>
                </a:solidFill>
              </a:rPr>
              <a:t>Maksimum</a:t>
            </a:r>
            <a:r>
              <a:rPr lang="en-GB" sz="2000" dirty="0">
                <a:solidFill>
                  <a:srgbClr val="40404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193920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CCDAF-8822-1B6E-8A20-FFEE2103D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tr-TR" dirty="0"/>
              <a:t>Başarı Durumu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52FF2C-16D8-06A8-3B7B-01E8AE064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6397313" cy="3416300"/>
          </a:xfrm>
        </p:spPr>
        <p:txBody>
          <a:bodyPr anchor="ctr">
            <a:normAutofit/>
          </a:bodyPr>
          <a:lstStyle/>
          <a:p>
            <a:r>
              <a:rPr lang="tr-TR" dirty="0"/>
              <a:t>Başarı durumu, </a:t>
            </a:r>
            <a:r>
              <a:rPr lang="en-GB" dirty="0"/>
              <a:t>Coursera </a:t>
            </a:r>
            <a:r>
              <a:rPr lang="en-GB" dirty="0" err="1"/>
              <a:t>platformundan</a:t>
            </a:r>
            <a:r>
              <a:rPr lang="en-GB" dirty="0"/>
              <a:t> </a:t>
            </a:r>
            <a:r>
              <a:rPr lang="en-GB" dirty="0" err="1"/>
              <a:t>alınan</a:t>
            </a:r>
            <a:r>
              <a:rPr lang="en-GB" dirty="0"/>
              <a:t> </a:t>
            </a:r>
            <a:r>
              <a:rPr lang="en-GB" dirty="0" err="1">
                <a:solidFill>
                  <a:srgbClr val="FF0000"/>
                </a:solidFill>
              </a:rPr>
              <a:t>sertifikalar</a:t>
            </a:r>
            <a:r>
              <a:rPr lang="en-GB" dirty="0"/>
              <a:t> </a:t>
            </a:r>
            <a:r>
              <a:rPr lang="en-GB" dirty="0" err="1"/>
              <a:t>esas</a:t>
            </a:r>
            <a:r>
              <a:rPr lang="en-GB" dirty="0"/>
              <a:t> </a:t>
            </a:r>
            <a:r>
              <a:rPr lang="en-GB" dirty="0" err="1"/>
              <a:t>alınarak</a:t>
            </a:r>
            <a:r>
              <a:rPr lang="en-GB" dirty="0"/>
              <a:t> </a:t>
            </a:r>
            <a:r>
              <a:rPr lang="en-GB" dirty="0" err="1"/>
              <a:t>değerlendirilecektir</a:t>
            </a:r>
            <a:r>
              <a:rPr lang="en-GB" dirty="0"/>
              <a:t>. </a:t>
            </a:r>
          </a:p>
          <a:p>
            <a:r>
              <a:rPr lang="en-GB" dirty="0" err="1">
                <a:solidFill>
                  <a:srgbClr val="FF0000"/>
                </a:solidFill>
              </a:rPr>
              <a:t>Tamamlanmayan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dersler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herhangi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işlem</a:t>
            </a:r>
            <a:r>
              <a:rPr lang="en-GB" dirty="0"/>
              <a:t> </a:t>
            </a:r>
            <a:r>
              <a:rPr lang="en-GB" u="sng" dirty="0" err="1"/>
              <a:t>yapılmayacaktır</a:t>
            </a:r>
            <a:r>
              <a:rPr lang="en-GB" u="sng" dirty="0"/>
              <a:t>. </a:t>
            </a:r>
          </a:p>
          <a:p>
            <a:r>
              <a:rPr lang="en-GB" u="sng" dirty="0" err="1"/>
              <a:t>Sertifikalarınızı</a:t>
            </a:r>
            <a:r>
              <a:rPr lang="en-GB" u="sng" dirty="0"/>
              <a:t> </a:t>
            </a:r>
            <a:r>
              <a:rPr lang="en-GB" u="sng" dirty="0" err="1"/>
              <a:t>yükledikten</a:t>
            </a:r>
            <a:r>
              <a:rPr lang="en-GB" u="sng" dirty="0"/>
              <a:t> </a:t>
            </a:r>
            <a:r>
              <a:rPr lang="en-GB" dirty="0" err="1"/>
              <a:t>sonra</a:t>
            </a:r>
            <a:r>
              <a:rPr lang="en-GB" dirty="0"/>
              <a:t> </a:t>
            </a:r>
            <a:r>
              <a:rPr lang="en-GB" dirty="0" err="1"/>
              <a:t>ders</a:t>
            </a:r>
            <a:r>
              <a:rPr lang="en-GB" dirty="0"/>
              <a:t> </a:t>
            </a:r>
            <a:r>
              <a:rPr lang="en-GB" dirty="0" err="1"/>
              <a:t>saydırma</a:t>
            </a:r>
            <a:r>
              <a:rPr lang="en-GB" dirty="0"/>
              <a:t> </a:t>
            </a:r>
            <a:r>
              <a:rPr lang="en-GB" dirty="0" err="1"/>
              <a:t>süreci</a:t>
            </a:r>
            <a:r>
              <a:rPr lang="en-GB" dirty="0"/>
              <a:t> </a:t>
            </a:r>
            <a:r>
              <a:rPr lang="en-GB" dirty="0" err="1"/>
              <a:t>başlar</a:t>
            </a:r>
            <a:r>
              <a:rPr lang="en-GB" dirty="0"/>
              <a:t>.</a:t>
            </a:r>
          </a:p>
          <a:p>
            <a:r>
              <a:rPr lang="en-GB" u="sng" dirty="0" err="1"/>
              <a:t>Sertifikalarınızı</a:t>
            </a:r>
            <a:r>
              <a:rPr lang="en-GB" u="sng" dirty="0"/>
              <a:t> </a:t>
            </a:r>
            <a:r>
              <a:rPr lang="en-GB" u="sng" dirty="0" err="1"/>
              <a:t>yükledikten</a:t>
            </a:r>
            <a:r>
              <a:rPr lang="en-GB" u="sng" dirty="0"/>
              <a:t> </a:t>
            </a:r>
            <a:r>
              <a:rPr lang="en-GB" dirty="0" err="1"/>
              <a:t>sonra</a:t>
            </a:r>
            <a:r>
              <a:rPr lang="en-GB" dirty="0"/>
              <a:t> </a:t>
            </a:r>
            <a:r>
              <a:rPr lang="en-GB" dirty="0" err="1"/>
              <a:t>herhangi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işlem</a:t>
            </a:r>
            <a:r>
              <a:rPr lang="en-GB" dirty="0"/>
              <a:t> </a:t>
            </a:r>
            <a:r>
              <a:rPr lang="en-GB" dirty="0" err="1"/>
              <a:t>yapılmasına</a:t>
            </a:r>
            <a:r>
              <a:rPr lang="en-GB" dirty="0"/>
              <a:t> </a:t>
            </a:r>
            <a:r>
              <a:rPr lang="en-GB" dirty="0" err="1"/>
              <a:t>gerek</a:t>
            </a:r>
            <a:r>
              <a:rPr lang="en-GB" dirty="0"/>
              <a:t> </a:t>
            </a:r>
            <a:r>
              <a:rPr lang="en-GB" dirty="0" err="1"/>
              <a:t>yoktur</a:t>
            </a:r>
            <a:r>
              <a:rPr lang="en-GB" dirty="0"/>
              <a:t>. </a:t>
            </a:r>
          </a:p>
          <a:p>
            <a:endParaRPr lang="en-GB" dirty="0"/>
          </a:p>
        </p:txBody>
      </p:sp>
      <p:pic>
        <p:nvPicPr>
          <p:cNvPr id="16" name="Graphic 15" descr="Diploma Roll">
            <a:extLst>
              <a:ext uri="{FF2B5EF4-FFF2-40B4-BE49-F238E27FC236}">
                <a16:creationId xmlns:a16="http://schemas.microsoft.com/office/drawing/2014/main" id="{AD9E24E5-D380-C400-37D4-BBAD73E7AB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7013" y="2775951"/>
            <a:ext cx="3067163" cy="3067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55398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52E467-E349-D0C6-D5F3-363BC2F1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en-GB" dirty="0" err="1"/>
              <a:t>Transkript</a:t>
            </a:r>
            <a:r>
              <a:rPr lang="en-GB" dirty="0"/>
              <a:t> </a:t>
            </a:r>
            <a:r>
              <a:rPr lang="en-GB" dirty="0" err="1"/>
              <a:t>Gösterimi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34C7BD-2E42-DC54-17BD-A409228CE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2" y="2418127"/>
            <a:ext cx="8648923" cy="1437436"/>
          </a:xfrm>
        </p:spPr>
        <p:txBody>
          <a:bodyPr anchor="ctr">
            <a:normAutofit/>
          </a:bodyPr>
          <a:lstStyle/>
          <a:p>
            <a:r>
              <a:rPr lang="en-GB" sz="1600" dirty="0"/>
              <a:t>"</a:t>
            </a:r>
            <a:r>
              <a:rPr lang="en-GB" sz="1600" dirty="0">
                <a:solidFill>
                  <a:srgbClr val="FF0000"/>
                </a:solidFill>
              </a:rPr>
              <a:t>KH-COURSERA Coursera </a:t>
            </a:r>
            <a:r>
              <a:rPr lang="en-GB" sz="1600" dirty="0" err="1">
                <a:solidFill>
                  <a:srgbClr val="FF0000"/>
                </a:solidFill>
              </a:rPr>
              <a:t>Serbest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dirty="0" err="1">
                <a:solidFill>
                  <a:srgbClr val="FF0000"/>
                </a:solidFill>
              </a:rPr>
              <a:t>Seçmeli</a:t>
            </a:r>
            <a:r>
              <a:rPr lang="en-GB" sz="1600" dirty="0">
                <a:solidFill>
                  <a:srgbClr val="FF0000"/>
                </a:solidFill>
              </a:rPr>
              <a:t> Ders</a:t>
            </a:r>
            <a:r>
              <a:rPr lang="en-GB" sz="1600" dirty="0"/>
              <a:t>" </a:t>
            </a:r>
            <a:r>
              <a:rPr lang="en-GB" sz="1600" dirty="0" err="1"/>
              <a:t>olarak</a:t>
            </a:r>
            <a:r>
              <a:rPr lang="en-GB" sz="1600" dirty="0"/>
              <a:t> </a:t>
            </a:r>
            <a:r>
              <a:rPr lang="en-GB" sz="1600" dirty="0" err="1"/>
              <a:t>transkript</a:t>
            </a:r>
            <a:r>
              <a:rPr lang="tr-TR" sz="1600" dirty="0" err="1"/>
              <a:t>lerde</a:t>
            </a:r>
            <a:r>
              <a:rPr lang="en-GB" sz="1600" dirty="0"/>
              <a:t> </a:t>
            </a:r>
            <a:r>
              <a:rPr lang="en-GB" sz="1600" dirty="0" err="1"/>
              <a:t>gösterilecektir</a:t>
            </a:r>
            <a:r>
              <a:rPr lang="en-GB" sz="1600" dirty="0"/>
              <a:t>.</a:t>
            </a:r>
            <a:endParaRPr lang="tr-TR" sz="1600" dirty="0"/>
          </a:p>
          <a:p>
            <a:r>
              <a:rPr lang="en-GB" sz="1600" dirty="0"/>
              <a:t>“</a:t>
            </a:r>
            <a:r>
              <a:rPr lang="en-GB" sz="1600" dirty="0">
                <a:solidFill>
                  <a:srgbClr val="FF0000"/>
                </a:solidFill>
              </a:rPr>
              <a:t>G-</a:t>
            </a:r>
            <a:r>
              <a:rPr lang="en-GB" sz="1600" dirty="0" err="1">
                <a:solidFill>
                  <a:srgbClr val="FF0000"/>
                </a:solidFill>
              </a:rPr>
              <a:t>Geçti</a:t>
            </a:r>
            <a:r>
              <a:rPr lang="en-GB" sz="1600" dirty="0" err="1"/>
              <a:t>”notu</a:t>
            </a:r>
            <a:r>
              <a:rPr lang="en-GB" sz="1600" dirty="0"/>
              <a:t> </a:t>
            </a:r>
            <a:r>
              <a:rPr lang="en-GB" sz="1600" dirty="0" err="1"/>
              <a:t>ile</a:t>
            </a:r>
            <a:r>
              <a:rPr lang="en-GB" sz="1600" dirty="0"/>
              <a:t> </a:t>
            </a:r>
            <a:r>
              <a:rPr lang="en-GB" sz="1600" dirty="0" err="1"/>
              <a:t>genel</a:t>
            </a:r>
            <a:r>
              <a:rPr lang="en-GB" sz="1600" dirty="0"/>
              <a:t> not </a:t>
            </a:r>
            <a:r>
              <a:rPr lang="en-GB" sz="1600" dirty="0" err="1"/>
              <a:t>ortalamasına</a:t>
            </a:r>
            <a:r>
              <a:rPr lang="en-GB" sz="1600" dirty="0"/>
              <a:t> (GNO) </a:t>
            </a:r>
            <a:r>
              <a:rPr lang="en-GB" sz="1600" dirty="0" err="1"/>
              <a:t>katılmadan</a:t>
            </a:r>
            <a:r>
              <a:rPr lang="en-GB" sz="1600" dirty="0"/>
              <a:t> </a:t>
            </a:r>
            <a:r>
              <a:rPr lang="en-GB" sz="1600" dirty="0" err="1"/>
              <a:t>krediye</a:t>
            </a:r>
            <a:r>
              <a:rPr lang="en-GB" sz="1600" dirty="0"/>
              <a:t> </a:t>
            </a:r>
            <a:r>
              <a:rPr lang="en-GB" sz="1600" dirty="0" err="1"/>
              <a:t>dahil</a:t>
            </a:r>
            <a:r>
              <a:rPr lang="en-GB" sz="1600" dirty="0"/>
              <a:t> </a:t>
            </a:r>
            <a:r>
              <a:rPr lang="en-GB" sz="1600" dirty="0" err="1"/>
              <a:t>edilecektir</a:t>
            </a:r>
            <a:r>
              <a:rPr lang="en-GB" sz="1600" dirty="0"/>
              <a:t>.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51DAEB6B-7CD4-1E54-32DE-58BB3CC8B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096287"/>
              </p:ext>
            </p:extLst>
          </p:nvPr>
        </p:nvGraphicFramePr>
        <p:xfrm>
          <a:off x="1154953" y="3921550"/>
          <a:ext cx="8828033" cy="2149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769">
                  <a:extLst>
                    <a:ext uri="{9D8B030D-6E8A-4147-A177-3AD203B41FA5}">
                      <a16:colId xmlns:a16="http://schemas.microsoft.com/office/drawing/2014/main" val="2363308209"/>
                    </a:ext>
                  </a:extLst>
                </a:gridCol>
                <a:gridCol w="1963903">
                  <a:extLst>
                    <a:ext uri="{9D8B030D-6E8A-4147-A177-3AD203B41FA5}">
                      <a16:colId xmlns:a16="http://schemas.microsoft.com/office/drawing/2014/main" val="714051576"/>
                    </a:ext>
                  </a:extLst>
                </a:gridCol>
                <a:gridCol w="3870607">
                  <a:extLst>
                    <a:ext uri="{9D8B030D-6E8A-4147-A177-3AD203B41FA5}">
                      <a16:colId xmlns:a16="http://schemas.microsoft.com/office/drawing/2014/main" val="1484837647"/>
                    </a:ext>
                  </a:extLst>
                </a:gridCol>
                <a:gridCol w="1067754">
                  <a:extLst>
                    <a:ext uri="{9D8B030D-6E8A-4147-A177-3AD203B41FA5}">
                      <a16:colId xmlns:a16="http://schemas.microsoft.com/office/drawing/2014/main" val="3939990317"/>
                    </a:ext>
                  </a:extLst>
                </a:gridCol>
              </a:tblGrid>
              <a:tr h="268136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Ders Kodu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Ders Tipi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Ders </a:t>
                      </a:r>
                      <a:r>
                        <a:rPr lang="en-GB" sz="1200" u="none" strike="noStrike" dirty="0" err="1">
                          <a:effectLst/>
                        </a:rPr>
                        <a:t>Adı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AKTS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463107141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KH-COURSERA1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(1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552583909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(2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101675615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(3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3946227195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(4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1731352411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KH-COURSERA5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(5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43526164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(6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387051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730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0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Freeform: Shape 24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29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3DE38AB5-EA66-12BB-3CBB-0EF1F94AB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rgbClr val="EBEBEB"/>
                </a:solidFill>
              </a:rPr>
              <a:t>Önemli Notlar</a:t>
            </a:r>
            <a:endParaRPr lang="en-GB">
              <a:solidFill>
                <a:srgbClr val="EBEBEB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EA4F90-EA10-0CA1-3C98-275561A50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404040"/>
                </a:solidFill>
              </a:rPr>
              <a:t>Coursera </a:t>
            </a:r>
            <a:r>
              <a:rPr lang="en-GB" sz="2000" dirty="0" err="1">
                <a:solidFill>
                  <a:srgbClr val="404040"/>
                </a:solidFill>
              </a:rPr>
              <a:t>dersleri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dönemlik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kredi</a:t>
            </a:r>
            <a:r>
              <a:rPr lang="tr-TR" sz="2000" dirty="0">
                <a:solidFill>
                  <a:srgbClr val="404040"/>
                </a:solidFill>
              </a:rPr>
              <a:t>ye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dahil</a:t>
            </a:r>
            <a:r>
              <a:rPr lang="en-GB" sz="2000" u="sng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değildir</a:t>
            </a:r>
            <a:r>
              <a:rPr lang="en-GB" sz="2000" u="sng" dirty="0">
                <a:solidFill>
                  <a:srgbClr val="404040"/>
                </a:solidFill>
              </a:rPr>
              <a:t>.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endParaRPr lang="tr-TR" sz="2000" dirty="0">
              <a:solidFill>
                <a:srgbClr val="404040"/>
              </a:solidFill>
            </a:endParaRPr>
          </a:p>
          <a:p>
            <a:r>
              <a:rPr lang="tr-TR" sz="2000" dirty="0" err="1">
                <a:solidFill>
                  <a:srgbClr val="404040"/>
                </a:solidFill>
              </a:rPr>
              <a:t>Coursera</a:t>
            </a:r>
            <a:r>
              <a:rPr lang="tr-TR" sz="2000" dirty="0">
                <a:solidFill>
                  <a:srgbClr val="404040"/>
                </a:solidFill>
              </a:rPr>
              <a:t> derslerinin sertifikalarının </a:t>
            </a:r>
            <a:r>
              <a:rPr lang="tr-TR" sz="2000" u="sng" dirty="0">
                <a:solidFill>
                  <a:srgbClr val="404040"/>
                </a:solidFill>
              </a:rPr>
              <a:t>belirlenen tarihe kadar </a:t>
            </a:r>
            <a:r>
              <a:rPr lang="tr-TR" sz="2000" dirty="0">
                <a:solidFill>
                  <a:srgbClr val="404040"/>
                </a:solidFill>
              </a:rPr>
              <a:t>tamamlanıp </a:t>
            </a:r>
            <a:r>
              <a:rPr lang="tr-TR" sz="2000" dirty="0">
                <a:solidFill>
                  <a:srgbClr val="FF0000"/>
                </a:solidFill>
              </a:rPr>
              <a:t>MYKHAS</a:t>
            </a:r>
            <a:r>
              <a:rPr lang="tr-TR" sz="2000" dirty="0">
                <a:solidFill>
                  <a:srgbClr val="404040"/>
                </a:solidFill>
              </a:rPr>
              <a:t> sistemine yüklenmesi gerekmektedir. </a:t>
            </a:r>
          </a:p>
          <a:p>
            <a:r>
              <a:rPr lang="tr-TR" sz="2000" dirty="0">
                <a:solidFill>
                  <a:srgbClr val="404040"/>
                </a:solidFill>
              </a:rPr>
              <a:t>Daha fazla </a:t>
            </a:r>
            <a:r>
              <a:rPr lang="tr-TR" sz="2000" dirty="0" err="1">
                <a:solidFill>
                  <a:srgbClr val="404040"/>
                </a:solidFill>
              </a:rPr>
              <a:t>Coursera</a:t>
            </a:r>
            <a:r>
              <a:rPr lang="tr-TR" sz="2000" dirty="0">
                <a:solidFill>
                  <a:srgbClr val="404040"/>
                </a:solidFill>
              </a:rPr>
              <a:t> dersi alınabilir. Ancak ders saydırma limiti </a:t>
            </a:r>
            <a:r>
              <a:rPr lang="tr-TR" sz="2000" u="sng" dirty="0">
                <a:solidFill>
                  <a:srgbClr val="404040"/>
                </a:solidFill>
              </a:rPr>
              <a:t>150 saat / 6 AKTS ile sınırlıdır.</a:t>
            </a:r>
          </a:p>
          <a:p>
            <a:r>
              <a:rPr lang="en-GB" sz="2000" dirty="0">
                <a:solidFill>
                  <a:srgbClr val="404040"/>
                </a:solidFill>
              </a:rPr>
              <a:t>Ders </a:t>
            </a:r>
            <a:r>
              <a:rPr lang="en-GB" sz="2000" dirty="0" err="1">
                <a:solidFill>
                  <a:srgbClr val="404040"/>
                </a:solidFill>
              </a:rPr>
              <a:t>saydırma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işlemleri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Fakülte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Yönetim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Kurulu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kararı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doğrultusunda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Öğrenci İşleri Direktörlüğü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tarafından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yapılacaktır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  <a:endParaRPr lang="tr-TR" sz="20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946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651716-D6C1-45A0-2998-674CD74E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tr-TR"/>
              <a:t>İletişim</a:t>
            </a:r>
            <a:endParaRPr lang="en-GB" dirty="0"/>
          </a:p>
        </p:txBody>
      </p:sp>
      <p:sp>
        <p:nvSpPr>
          <p:cNvPr id="39" name="İçerik Yer Tutucusu 2">
            <a:extLst>
              <a:ext uri="{FF2B5EF4-FFF2-40B4-BE49-F238E27FC236}">
                <a16:creationId xmlns:a16="http://schemas.microsoft.com/office/drawing/2014/main" id="{604C4FFE-A0DE-478B-98BD-98B7929F2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6397313" cy="3416300"/>
          </a:xfrm>
        </p:spPr>
        <p:txBody>
          <a:bodyPr anchor="ctr">
            <a:normAutofit/>
          </a:bodyPr>
          <a:lstStyle/>
          <a:p>
            <a:r>
              <a:rPr lang="tr-TR" dirty="0" err="1"/>
              <a:t>Coursera</a:t>
            </a:r>
            <a:r>
              <a:rPr lang="tr-TR" dirty="0"/>
              <a:t> süreciyle ilgili t</a:t>
            </a:r>
            <a:r>
              <a:rPr lang="en-GB" dirty="0" err="1"/>
              <a:t>üm</a:t>
            </a:r>
            <a:r>
              <a:rPr lang="en-GB" dirty="0"/>
              <a:t> </a:t>
            </a:r>
            <a:r>
              <a:rPr lang="en-GB" dirty="0" err="1"/>
              <a:t>sorularınızı</a:t>
            </a:r>
            <a:r>
              <a:rPr lang="en-GB" dirty="0"/>
              <a:t> </a:t>
            </a:r>
            <a:r>
              <a:rPr lang="en-GB" b="1" u="sng" dirty="0"/>
              <a:t>coursera@khas.edu.tr</a:t>
            </a:r>
            <a:r>
              <a:rPr lang="en-GB" dirty="0"/>
              <a:t> </a:t>
            </a:r>
            <a:r>
              <a:rPr lang="en-GB" dirty="0" err="1"/>
              <a:t>adresine</a:t>
            </a:r>
            <a:r>
              <a:rPr lang="en-GB" dirty="0"/>
              <a:t> </a:t>
            </a:r>
            <a:r>
              <a:rPr lang="en-GB" dirty="0" err="1"/>
              <a:t>gönderebilirsiniz</a:t>
            </a:r>
            <a:r>
              <a:rPr lang="en-GB" dirty="0"/>
              <a:t>.</a:t>
            </a:r>
            <a:endParaRPr lang="tr-TR" dirty="0"/>
          </a:p>
          <a:p>
            <a:endParaRPr lang="tr-TR" dirty="0"/>
          </a:p>
          <a:p>
            <a:r>
              <a:rPr lang="tr-TR" dirty="0"/>
              <a:t>Ders saydırma süreciyle ilgili tüm sorularınızı </a:t>
            </a:r>
            <a:r>
              <a:rPr lang="en-US" b="1" u="sng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oid@khas.edu.tr</a:t>
            </a:r>
            <a:r>
              <a:rPr lang="tr-TR" b="1" dirty="0">
                <a:effectLst/>
              </a:rPr>
              <a:t> </a:t>
            </a:r>
            <a:r>
              <a:rPr lang="en-GB" dirty="0" err="1"/>
              <a:t>adresine</a:t>
            </a:r>
            <a:r>
              <a:rPr lang="en-GB" dirty="0"/>
              <a:t> </a:t>
            </a:r>
            <a:r>
              <a:rPr lang="en-GB" dirty="0" err="1"/>
              <a:t>gönderebilirsiniz</a:t>
            </a:r>
            <a:r>
              <a:rPr lang="en-GB" dirty="0"/>
              <a:t>.</a:t>
            </a:r>
            <a:endParaRPr lang="tr-TR" dirty="0"/>
          </a:p>
          <a:p>
            <a:endParaRPr lang="en-GB" dirty="0"/>
          </a:p>
        </p:txBody>
      </p:sp>
      <p:pic>
        <p:nvPicPr>
          <p:cNvPr id="40" name="Graphic 6" descr="E-posta">
            <a:extLst>
              <a:ext uri="{FF2B5EF4-FFF2-40B4-BE49-F238E27FC236}">
                <a16:creationId xmlns:a16="http://schemas.microsoft.com/office/drawing/2014/main" id="{C5FB953E-91FC-B76E-8B4E-6CF91CD44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27013" y="2775951"/>
            <a:ext cx="3067163" cy="3067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9920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227</TotalTime>
  <Words>417</Words>
  <Application>Microsoft Office PowerPoint</Application>
  <PresentationFormat>Geniş ekran</PresentationFormat>
  <Paragraphs>67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Aptos</vt:lpstr>
      <vt:lpstr>Calibri</vt:lpstr>
      <vt:lpstr>Century Gothic</vt:lpstr>
      <vt:lpstr>Times New Roman</vt:lpstr>
      <vt:lpstr>Wingdings 3</vt:lpstr>
      <vt:lpstr>İyon Toplantı Odası</vt:lpstr>
      <vt:lpstr>Kadir Has Üniversitesi Öğrenci İşleri Direktörlüğü  COURSERA</vt:lpstr>
      <vt:lpstr>Başvuru Süreci ve Uygulama Esasları</vt:lpstr>
      <vt:lpstr>Ders Saydırma Esasları</vt:lpstr>
      <vt:lpstr>Ders Kredilendirme Esasları</vt:lpstr>
      <vt:lpstr>Ders Kredilendirme Esasları</vt:lpstr>
      <vt:lpstr>Başarı Durumu</vt:lpstr>
      <vt:lpstr>Transkript Gösterimi</vt:lpstr>
      <vt:lpstr>Önemli Notlar</vt:lpstr>
      <vt:lpstr>İletişim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Çağrı Çetinkaya</dc:creator>
  <cp:lastModifiedBy>Çağrı Çetinkaya</cp:lastModifiedBy>
  <cp:revision>6</cp:revision>
  <dcterms:created xsi:type="dcterms:W3CDTF">2025-03-13T08:36:28Z</dcterms:created>
  <dcterms:modified xsi:type="dcterms:W3CDTF">2025-03-18T06:50:35Z</dcterms:modified>
</cp:coreProperties>
</file>